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handoutMasterIdLst>
    <p:handoutMasterId r:id="rId14"/>
  </p:handoutMasterIdLst>
  <p:sldIdLst>
    <p:sldId id="256" r:id="rId5"/>
    <p:sldId id="257" r:id="rId6"/>
    <p:sldId id="267" r:id="rId7"/>
    <p:sldId id="262" r:id="rId8"/>
    <p:sldId id="266" r:id="rId9"/>
    <p:sldId id="263" r:id="rId10"/>
    <p:sldId id="264"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E0E5C2-578C-48B6-91D3-BEC9EE0BA2D5}" v="46" dt="2023-04-26T12:49:14.889"/>
    <p1510:client id="{3D41536B-4AED-FA72-7D01-4DDFEF21367E}" v="4" dt="2023-04-26T13:08:49.986"/>
    <p1510:client id="{B53E5E1C-D8B1-424C-8624-9BC11B4450FC}" v="1120" dt="2023-04-26T13:08:32.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a:t>OTT Automation Testing</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a:t>Get Rank </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a:t>Test Automation Strategy</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3"/>
      <dgm:spPr/>
    </dgm:pt>
    <dgm:pt modelId="{BB7E5F84-64F2-4718-BACC-301BBCDC9D3A}" type="pres">
      <dgm:prSet presAssocID="{AAC263CB-8256-4B03-92FE-1622698FB3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3">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3"/>
      <dgm:spPr/>
    </dgm:pt>
    <dgm:pt modelId="{8B8D9FA1-74BB-4EA5-B65F-49B870DCE4EB}" type="pres">
      <dgm:prSet presAssocID="{4E8D2E69-0173-4BD3-B96A-7A9C5DD12B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3">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3"/>
      <dgm:spPr/>
    </dgm:pt>
    <dgm:pt modelId="{3CD2D8A7-CAF8-4A2F-A324-BDF8CFA66908}" type="pres">
      <dgm:prSet presAssocID="{93A6A030-ABAB-4EFA-B539-0FDB3E07C1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with solid fill"/>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3">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432"/>
          <a:ext cx="3084892" cy="10116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306030" y="228058"/>
          <a:ext cx="556419" cy="556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1168480" y="432"/>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889000">
            <a:lnSpc>
              <a:spcPct val="100000"/>
            </a:lnSpc>
            <a:spcBef>
              <a:spcPct val="0"/>
            </a:spcBef>
            <a:spcAft>
              <a:spcPct val="35000"/>
            </a:spcAft>
            <a:buNone/>
          </a:pPr>
          <a:r>
            <a:rPr lang="en-US" sz="2000" kern="1200"/>
            <a:t>OTT Automation Testing</a:t>
          </a:r>
        </a:p>
      </dsp:txBody>
      <dsp:txXfrm>
        <a:off x="1168480" y="432"/>
        <a:ext cx="1916411" cy="1011671"/>
      </dsp:txXfrm>
    </dsp:sp>
    <dsp:sp modelId="{B9A40EDB-694E-464C-8356-AEE8787842F2}">
      <dsp:nvSpPr>
        <dsp:cNvPr id="0" name=""/>
        <dsp:cNvSpPr/>
      </dsp:nvSpPr>
      <dsp:spPr>
        <a:xfrm>
          <a:off x="0" y="1265021"/>
          <a:ext cx="3084892" cy="1011671"/>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306030" y="1492647"/>
          <a:ext cx="556419" cy="556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1168480" y="1265021"/>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889000">
            <a:lnSpc>
              <a:spcPct val="100000"/>
            </a:lnSpc>
            <a:spcBef>
              <a:spcPct val="0"/>
            </a:spcBef>
            <a:spcAft>
              <a:spcPct val="35000"/>
            </a:spcAft>
            <a:buNone/>
          </a:pPr>
          <a:r>
            <a:rPr lang="en-US" sz="2000" kern="1200"/>
            <a:t>Get Rank </a:t>
          </a:r>
        </a:p>
      </dsp:txBody>
      <dsp:txXfrm>
        <a:off x="1168480" y="1265021"/>
        <a:ext cx="1916411" cy="1011671"/>
      </dsp:txXfrm>
    </dsp:sp>
    <dsp:sp modelId="{9DD6C5DE-B838-492F-B4A8-49E4DE8C5CF5}">
      <dsp:nvSpPr>
        <dsp:cNvPr id="0" name=""/>
        <dsp:cNvSpPr/>
      </dsp:nvSpPr>
      <dsp:spPr>
        <a:xfrm>
          <a:off x="0" y="2529610"/>
          <a:ext cx="3084892" cy="1011671"/>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306030" y="2757236"/>
          <a:ext cx="556419" cy="556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1168480" y="2529610"/>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889000">
            <a:lnSpc>
              <a:spcPct val="100000"/>
            </a:lnSpc>
            <a:spcBef>
              <a:spcPct val="0"/>
            </a:spcBef>
            <a:spcAft>
              <a:spcPct val="35000"/>
            </a:spcAft>
            <a:buNone/>
          </a:pPr>
          <a:r>
            <a:rPr lang="en-US" sz="2000" kern="1200"/>
            <a:t>Test Automation Strategy</a:t>
          </a:r>
        </a:p>
      </dsp:txBody>
      <dsp:txXfrm>
        <a:off x="1168480" y="2529610"/>
        <a:ext cx="1916411" cy="10116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4/26/2023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a:p>
        </p:txBody>
      </p:sp>
    </p:spTree>
    <p:extLst>
      <p:ext uri="{BB962C8B-B14F-4D97-AF65-F5344CB8AC3E}">
        <p14:creationId xmlns:p14="http://schemas.microsoft.com/office/powerpoint/2010/main" val="288006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a:p>
        </p:txBody>
      </p:sp>
    </p:spTree>
    <p:extLst>
      <p:ext uri="{BB962C8B-B14F-4D97-AF65-F5344CB8AC3E}">
        <p14:creationId xmlns:p14="http://schemas.microsoft.com/office/powerpoint/2010/main" val="281862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a:p>
        </p:txBody>
      </p:sp>
    </p:spTree>
    <p:extLst>
      <p:ext uri="{BB962C8B-B14F-4D97-AF65-F5344CB8AC3E}">
        <p14:creationId xmlns:p14="http://schemas.microsoft.com/office/powerpoint/2010/main" val="303112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4/26/2023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hyperlink" Target="https://nagarro-my.sharepoint.com/:v:/p/priyankal/EexCcd2_bx9ElQIGDzc7Ua4BjUrHscM18lLQieYg2oB-yA?e=uwmAT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 y="-18517"/>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a:t>Team Hunters</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a:t>QA World cup 2023</a:t>
            </a:r>
          </a:p>
          <a:p>
            <a:pPr algn="ctr"/>
            <a:endParaRPr lang="en-US"/>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a:t>Problems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550299346"/>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35062" y="331788"/>
            <a:ext cx="9905998" cy="1066799"/>
          </a:xfrm>
        </p:spPr>
        <p:txBody>
          <a:bodyPr>
            <a:normAutofit/>
          </a:bodyPr>
          <a:lstStyle/>
          <a:p>
            <a:r>
              <a:rPr lang="en-US"/>
              <a:t>Prime Video Automation Testing </a:t>
            </a:r>
          </a:p>
        </p:txBody>
      </p:sp>
      <p:sp>
        <p:nvSpPr>
          <p:cNvPr id="4" name="Content Placeholder 3">
            <a:extLst>
              <a:ext uri="{FF2B5EF4-FFF2-40B4-BE49-F238E27FC236}">
                <a16:creationId xmlns:a16="http://schemas.microsoft.com/office/drawing/2014/main" id="{F65F8896-89DB-BB28-1C4B-59C8C40DDF18}"/>
              </a:ext>
            </a:extLst>
          </p:cNvPr>
          <p:cNvSpPr>
            <a:spLocks noGrp="1"/>
          </p:cNvSpPr>
          <p:nvPr>
            <p:ph idx="1"/>
          </p:nvPr>
        </p:nvSpPr>
        <p:spPr>
          <a:xfrm>
            <a:off x="1141412" y="1730375"/>
            <a:ext cx="9905999" cy="4060826"/>
          </a:xfrm>
        </p:spPr>
        <p:txBody>
          <a:bodyPr vert="horz" lIns="91440" tIns="45720" rIns="91440" bIns="45720" rtlCol="0" anchor="t">
            <a:normAutofit/>
          </a:bodyPr>
          <a:lstStyle/>
          <a:p>
            <a:r>
              <a:rPr lang="en-IN">
                <a:ea typeface="+mn-lt"/>
                <a:cs typeface="+mn-lt"/>
              </a:rPr>
              <a:t>Tool Name - </a:t>
            </a:r>
            <a:r>
              <a:rPr lang="en-IN" err="1">
                <a:ea typeface="+mn-lt"/>
                <a:cs typeface="+mn-lt"/>
              </a:rPr>
              <a:t>TestCafe</a:t>
            </a:r>
            <a:r>
              <a:rPr lang="en-IN">
                <a:ea typeface="+mn-lt"/>
                <a:cs typeface="+mn-lt"/>
              </a:rPr>
              <a:t> And Typescript:</a:t>
            </a:r>
          </a:p>
          <a:p>
            <a:pPr marL="0" indent="0">
              <a:buNone/>
            </a:pPr>
            <a:r>
              <a:rPr lang="en-IN">
                <a:ea typeface="+mn-lt"/>
                <a:cs typeface="+mn-lt"/>
              </a:rPr>
              <a:t>Attaching link to the video:</a:t>
            </a:r>
            <a:r>
              <a:rPr lang="en-IN">
                <a:solidFill>
                  <a:srgbClr val="000000"/>
                </a:solidFill>
                <a:ea typeface="+mn-lt"/>
                <a:cs typeface="+mn-lt"/>
              </a:rPr>
              <a:t> </a:t>
            </a:r>
            <a:r>
              <a:rPr lang="en-IN">
                <a:solidFill>
                  <a:srgbClr val="000000"/>
                </a:solidFill>
                <a:ea typeface="+mn-lt"/>
                <a:cs typeface="+mn-lt"/>
                <a:hlinkClick r:id="rId3"/>
              </a:rPr>
              <a:t>Video recording </a:t>
            </a:r>
            <a:endParaRPr lang="en-IN">
              <a:solidFill>
                <a:srgbClr val="000000"/>
              </a:solidFill>
              <a:ea typeface="+mn-lt"/>
              <a:cs typeface="+mn-lt"/>
            </a:endParaRPr>
          </a:p>
          <a:p>
            <a:pPr marL="0" indent="0">
              <a:buNone/>
            </a:pPr>
            <a:endParaRPr lang="en-IN">
              <a:solidFill>
                <a:srgbClr val="000000"/>
              </a:solidFill>
            </a:endParaRPr>
          </a:p>
          <a:p>
            <a:endParaRPr lang="en-IN"/>
          </a:p>
          <a:p>
            <a:endParaRPr lang="en-IN"/>
          </a:p>
        </p:txBody>
      </p:sp>
      <p:grpSp>
        <p:nvGrpSpPr>
          <p:cNvPr id="172" name="Group 17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9029817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35062" y="331788"/>
            <a:ext cx="9905998" cy="1066799"/>
          </a:xfrm>
        </p:spPr>
        <p:txBody>
          <a:bodyPr>
            <a:normAutofit/>
          </a:bodyPr>
          <a:lstStyle/>
          <a:p>
            <a:r>
              <a:rPr lang="en-US"/>
              <a:t>Get N</a:t>
            </a:r>
            <a:r>
              <a:rPr lang="en-US" sz="2000"/>
              <a:t>th </a:t>
            </a:r>
            <a:r>
              <a:rPr lang="en-US"/>
              <a:t>Rank Student</a:t>
            </a:r>
          </a:p>
        </p:txBody>
      </p:sp>
      <p:sp>
        <p:nvSpPr>
          <p:cNvPr id="4" name="Content Placeholder 3">
            <a:extLst>
              <a:ext uri="{FF2B5EF4-FFF2-40B4-BE49-F238E27FC236}">
                <a16:creationId xmlns:a16="http://schemas.microsoft.com/office/drawing/2014/main" id="{F65F8896-89DB-BB28-1C4B-59C8C40DDF18}"/>
              </a:ext>
            </a:extLst>
          </p:cNvPr>
          <p:cNvSpPr>
            <a:spLocks noGrp="1"/>
          </p:cNvSpPr>
          <p:nvPr>
            <p:ph idx="1"/>
          </p:nvPr>
        </p:nvSpPr>
        <p:spPr>
          <a:xfrm>
            <a:off x="1141412" y="1382713"/>
            <a:ext cx="9905999" cy="4838700"/>
          </a:xfrm>
        </p:spPr>
        <p:txBody>
          <a:bodyPr>
            <a:normAutofit/>
          </a:bodyPr>
          <a:lstStyle/>
          <a:p>
            <a:pPr marL="0" indent="0">
              <a:lnSpc>
                <a:spcPct val="50000"/>
              </a:lnSpc>
              <a:buNone/>
            </a:pPr>
            <a:r>
              <a:rPr lang="en-IN" sz="1800" b="1"/>
              <a:t>Problem statement: </a:t>
            </a:r>
          </a:p>
          <a:p>
            <a:pPr marL="0" indent="0">
              <a:lnSpc>
                <a:spcPct val="100000"/>
              </a:lnSpc>
              <a:buNone/>
            </a:pPr>
            <a:r>
              <a:rPr lang="en-IN" sz="1800"/>
              <a:t>From a Class of X students, we need to know the student’s name, who has received n</a:t>
            </a:r>
            <a:r>
              <a:rPr lang="en-IN" sz="1400"/>
              <a:t>th </a:t>
            </a:r>
            <a:r>
              <a:rPr lang="en-IN" sz="1800"/>
              <a:t>rank in a subject.</a:t>
            </a:r>
          </a:p>
          <a:p>
            <a:pPr marL="0" indent="0">
              <a:lnSpc>
                <a:spcPct val="100000"/>
              </a:lnSpc>
              <a:buNone/>
            </a:pPr>
            <a:r>
              <a:rPr lang="en-IN" sz="1800"/>
              <a:t>We approached this problem by breaking down the problem statement into the following requirements: </a:t>
            </a:r>
          </a:p>
          <a:p>
            <a:pPr marL="914400" lvl="1" indent="-457200">
              <a:lnSpc>
                <a:spcPct val="100000"/>
              </a:lnSpc>
              <a:buAutoNum type="alphaLcPeriod"/>
            </a:pPr>
            <a:r>
              <a:rPr lang="en-IN" sz="1600"/>
              <a:t>There is one class which can have x number of students.</a:t>
            </a:r>
          </a:p>
          <a:p>
            <a:pPr marL="914400" lvl="1" indent="-457200">
              <a:lnSpc>
                <a:spcPct val="100000"/>
              </a:lnSpc>
              <a:buAutoNum type="alphaLcPeriod"/>
            </a:pPr>
            <a:r>
              <a:rPr lang="en-IN" sz="1600"/>
              <a:t>The students are taught y subjects.</a:t>
            </a:r>
          </a:p>
          <a:p>
            <a:pPr marL="914400" lvl="1" indent="-457200">
              <a:lnSpc>
                <a:spcPct val="100000"/>
              </a:lnSpc>
              <a:buAutoNum type="alphaLcPeriod"/>
            </a:pPr>
            <a:r>
              <a:rPr lang="en-IN" sz="1600"/>
              <a:t>Each student in the class has attained marks in each subject. </a:t>
            </a:r>
          </a:p>
          <a:p>
            <a:pPr marL="0" indent="0">
              <a:lnSpc>
                <a:spcPct val="100000"/>
              </a:lnSpc>
              <a:buNone/>
            </a:pPr>
            <a:r>
              <a:rPr lang="en-IN" sz="1800"/>
              <a:t>Next, we listed down the different use cases in a spreadsheet to make sure we cover everything.</a:t>
            </a:r>
          </a:p>
          <a:p>
            <a:pPr marL="0" indent="0">
              <a:buNone/>
            </a:pPr>
            <a:endParaRPr lang="en-IN"/>
          </a:p>
        </p:txBody>
      </p:sp>
      <p:grpSp>
        <p:nvGrpSpPr>
          <p:cNvPr id="172" name="Group 17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aphicFrame>
        <p:nvGraphicFramePr>
          <p:cNvPr id="5" name="Table 4">
            <a:extLst>
              <a:ext uri="{FF2B5EF4-FFF2-40B4-BE49-F238E27FC236}">
                <a16:creationId xmlns:a16="http://schemas.microsoft.com/office/drawing/2014/main" id="{4940E308-5A0A-2822-66EF-B0C60BE4FBCD}"/>
              </a:ext>
            </a:extLst>
          </p:cNvPr>
          <p:cNvGraphicFramePr>
            <a:graphicFrameLocks noGrp="1"/>
          </p:cNvGraphicFramePr>
          <p:nvPr>
            <p:extLst>
              <p:ext uri="{D42A27DB-BD31-4B8C-83A1-F6EECF244321}">
                <p14:modId xmlns:p14="http://schemas.microsoft.com/office/powerpoint/2010/main" val="2043015831"/>
              </p:ext>
            </p:extLst>
          </p:nvPr>
        </p:nvGraphicFramePr>
        <p:xfrm>
          <a:off x="1701799" y="3890074"/>
          <a:ext cx="4356970" cy="2526601"/>
        </p:xfrm>
        <a:graphic>
          <a:graphicData uri="http://schemas.openxmlformats.org/drawingml/2006/table">
            <a:tbl>
              <a:tblPr>
                <a:tableStyleId>{21E4AEA4-8DFA-4A89-87EB-49C32662AFE0}</a:tableStyleId>
              </a:tblPr>
              <a:tblGrid>
                <a:gridCol w="398665">
                  <a:extLst>
                    <a:ext uri="{9D8B030D-6E8A-4147-A177-3AD203B41FA5}">
                      <a16:colId xmlns:a16="http://schemas.microsoft.com/office/drawing/2014/main" val="1078489826"/>
                    </a:ext>
                  </a:extLst>
                </a:gridCol>
                <a:gridCol w="613331">
                  <a:extLst>
                    <a:ext uri="{9D8B030D-6E8A-4147-A177-3AD203B41FA5}">
                      <a16:colId xmlns:a16="http://schemas.microsoft.com/office/drawing/2014/main" val="3235902754"/>
                    </a:ext>
                  </a:extLst>
                </a:gridCol>
                <a:gridCol w="2422658">
                  <a:extLst>
                    <a:ext uri="{9D8B030D-6E8A-4147-A177-3AD203B41FA5}">
                      <a16:colId xmlns:a16="http://schemas.microsoft.com/office/drawing/2014/main" val="3302909526"/>
                    </a:ext>
                  </a:extLst>
                </a:gridCol>
                <a:gridCol w="922316">
                  <a:extLst>
                    <a:ext uri="{9D8B030D-6E8A-4147-A177-3AD203B41FA5}">
                      <a16:colId xmlns:a16="http://schemas.microsoft.com/office/drawing/2014/main" val="4050526275"/>
                    </a:ext>
                  </a:extLst>
                </a:gridCol>
              </a:tblGrid>
              <a:tr h="229691">
                <a:tc>
                  <a:txBody>
                    <a:bodyPr/>
                    <a:lstStyle/>
                    <a:p>
                      <a:pPr algn="l" fontAlgn="b"/>
                      <a:r>
                        <a:rPr lang="en-IN" sz="1100" b="1" u="none" strike="noStrike">
                          <a:effectLst/>
                        </a:rPr>
                        <a:t>Sno.</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b="1" u="none" strike="noStrike">
                          <a:effectLst/>
                        </a:rPr>
                        <a:t>Subject</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b="1" u="none" strike="noStrike">
                          <a:effectLst/>
                        </a:rPr>
                        <a:t>Rank</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b="1" u="none" strike="noStrike">
                          <a:effectLst/>
                        </a:rPr>
                        <a:t>Total Students</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4266954"/>
                  </a:ext>
                </a:extLst>
              </a:tr>
              <a:tr h="229691">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English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31236310"/>
                  </a:ext>
                </a:extLst>
              </a:tr>
              <a:tr h="229691">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12253345"/>
                  </a:ext>
                </a:extLst>
              </a:tr>
              <a:tr h="229691">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89312821"/>
                  </a:ext>
                </a:extLst>
              </a:tr>
              <a:tr h="229691">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26659537"/>
                  </a:ext>
                </a:extLst>
              </a:tr>
              <a:tr h="229691">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5377864"/>
                  </a:ext>
                </a:extLst>
              </a:tr>
              <a:tr h="229691">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43535879"/>
                  </a:ext>
                </a:extLst>
              </a:tr>
              <a:tr h="229691">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77472999"/>
                  </a:ext>
                </a:extLst>
              </a:tr>
              <a:tr h="229691">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Two students with the same rank</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131666"/>
                  </a:ext>
                </a:extLst>
              </a:tr>
              <a:tr h="229691">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12217415"/>
                  </a:ext>
                </a:extLst>
              </a:tr>
              <a:tr h="229691">
                <a:tc>
                  <a:txBody>
                    <a:bodyPr/>
                    <a:lstStyle/>
                    <a:p>
                      <a:pPr algn="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049184"/>
                  </a:ext>
                </a:extLst>
              </a:tr>
            </a:tbl>
          </a:graphicData>
        </a:graphic>
      </p:graphicFrame>
    </p:spTree>
    <p:extLst>
      <p:ext uri="{BB962C8B-B14F-4D97-AF65-F5344CB8AC3E}">
        <p14:creationId xmlns:p14="http://schemas.microsoft.com/office/powerpoint/2010/main" val="217853523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E030-7A74-DD91-FB80-8064BBA2B0C7}"/>
              </a:ext>
            </a:extLst>
          </p:cNvPr>
          <p:cNvSpPr>
            <a:spLocks noGrp="1"/>
          </p:cNvSpPr>
          <p:nvPr>
            <p:ph type="title"/>
          </p:nvPr>
        </p:nvSpPr>
        <p:spPr>
          <a:xfrm>
            <a:off x="1141413" y="0"/>
            <a:ext cx="9905998" cy="1478570"/>
          </a:xfrm>
        </p:spPr>
        <p:txBody>
          <a:bodyPr/>
          <a:lstStyle/>
          <a:p>
            <a:r>
              <a:rPr lang="en-IN"/>
              <a:t>Here are the results: </a:t>
            </a:r>
          </a:p>
        </p:txBody>
      </p:sp>
      <p:pic>
        <p:nvPicPr>
          <p:cNvPr id="5" name="Content Placeholder 4" descr="Graphical user interface, application&#10;&#10;Description automatically generated">
            <a:extLst>
              <a:ext uri="{FF2B5EF4-FFF2-40B4-BE49-F238E27FC236}">
                <a16:creationId xmlns:a16="http://schemas.microsoft.com/office/drawing/2014/main" id="{204CA40B-9CD4-28CF-94E2-8F57D2C2BFDE}"/>
              </a:ext>
            </a:extLst>
          </p:cNvPr>
          <p:cNvPicPr>
            <a:picLocks noGrp="1" noChangeAspect="1"/>
          </p:cNvPicPr>
          <p:nvPr>
            <p:ph idx="1"/>
          </p:nvPr>
        </p:nvPicPr>
        <p:blipFill rotWithShape="1">
          <a:blip r:embed="rId2"/>
          <a:srcRect l="-617" t="83640" r="69543" b="-1550"/>
          <a:stretch/>
        </p:blipFill>
        <p:spPr>
          <a:xfrm>
            <a:off x="5640353" y="4722780"/>
            <a:ext cx="2338521" cy="486383"/>
          </a:xfrm>
        </p:spPr>
      </p:pic>
      <p:pic>
        <p:nvPicPr>
          <p:cNvPr id="7" name="Picture 6" descr="Graphical user interface, text, application&#10;&#10;Description automatically generated">
            <a:extLst>
              <a:ext uri="{FF2B5EF4-FFF2-40B4-BE49-F238E27FC236}">
                <a16:creationId xmlns:a16="http://schemas.microsoft.com/office/drawing/2014/main" id="{9A15B4FF-0552-FB6E-3AAC-ADDF28FCF9ED}"/>
              </a:ext>
            </a:extLst>
          </p:cNvPr>
          <p:cNvPicPr>
            <a:picLocks noChangeAspect="1"/>
          </p:cNvPicPr>
          <p:nvPr/>
        </p:nvPicPr>
        <p:blipFill>
          <a:blip r:embed="rId3"/>
          <a:stretch>
            <a:fillRect/>
          </a:stretch>
        </p:blipFill>
        <p:spPr>
          <a:xfrm>
            <a:off x="5623499" y="1167320"/>
            <a:ext cx="2890772" cy="3122580"/>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43E8E2AA-910E-87B2-DB94-ADF387F5A433}"/>
              </a:ext>
            </a:extLst>
          </p:cNvPr>
          <p:cNvPicPr>
            <a:picLocks noChangeAspect="1"/>
          </p:cNvPicPr>
          <p:nvPr/>
        </p:nvPicPr>
        <p:blipFill>
          <a:blip r:embed="rId4"/>
          <a:stretch>
            <a:fillRect/>
          </a:stretch>
        </p:blipFill>
        <p:spPr>
          <a:xfrm>
            <a:off x="1316774" y="1167320"/>
            <a:ext cx="3650178" cy="5690680"/>
          </a:xfrm>
          <a:prstGeom prst="rect">
            <a:avLst/>
          </a:prstGeom>
        </p:spPr>
      </p:pic>
    </p:spTree>
    <p:extLst>
      <p:ext uri="{BB962C8B-B14F-4D97-AF65-F5344CB8AC3E}">
        <p14:creationId xmlns:p14="http://schemas.microsoft.com/office/powerpoint/2010/main" val="421397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35062" y="331788"/>
            <a:ext cx="9905998" cy="1066799"/>
          </a:xfrm>
        </p:spPr>
        <p:txBody>
          <a:bodyPr>
            <a:normAutofit/>
          </a:bodyPr>
          <a:lstStyle/>
          <a:p>
            <a:r>
              <a:rPr lang="en-US"/>
              <a:t>Test Strategy Document for “GOOFY”</a:t>
            </a:r>
          </a:p>
        </p:txBody>
      </p:sp>
      <p:sp>
        <p:nvSpPr>
          <p:cNvPr id="4" name="Content Placeholder 3">
            <a:extLst>
              <a:ext uri="{FF2B5EF4-FFF2-40B4-BE49-F238E27FC236}">
                <a16:creationId xmlns:a16="http://schemas.microsoft.com/office/drawing/2014/main" id="{F65F8896-89DB-BB28-1C4B-59C8C40DDF18}"/>
              </a:ext>
            </a:extLst>
          </p:cNvPr>
          <p:cNvSpPr>
            <a:spLocks noGrp="1"/>
          </p:cNvSpPr>
          <p:nvPr>
            <p:ph idx="1"/>
          </p:nvPr>
        </p:nvSpPr>
        <p:spPr>
          <a:xfrm>
            <a:off x="1141412" y="1435101"/>
            <a:ext cx="9905999" cy="4356100"/>
          </a:xfrm>
        </p:spPr>
        <p:txBody>
          <a:bodyPr vert="horz" lIns="91440" tIns="45720" rIns="91440" bIns="45720" rtlCol="0" anchor="t">
            <a:normAutofit fontScale="92500"/>
          </a:bodyPr>
          <a:lstStyle/>
          <a:p>
            <a:pPr marL="0" indent="0">
              <a:lnSpc>
                <a:spcPct val="110000"/>
              </a:lnSpc>
              <a:buNone/>
            </a:pPr>
            <a:r>
              <a:rPr lang="en-IN" sz="1800" b="1"/>
              <a:t>Approach:</a:t>
            </a:r>
          </a:p>
          <a:p>
            <a:pPr>
              <a:lnSpc>
                <a:spcPct val="110000"/>
              </a:lnSpc>
            </a:pPr>
            <a:r>
              <a:rPr lang="en-IN" sz="1800"/>
              <a:t>Understanding the requirements and objectives of the Intelligent Virtual Assistant (IVA) and the expectations from the organization's stakeholders.</a:t>
            </a:r>
          </a:p>
          <a:p>
            <a:pPr>
              <a:lnSpc>
                <a:spcPct val="100000"/>
              </a:lnSpc>
            </a:pPr>
            <a:r>
              <a:rPr lang="en-IN" sz="1800"/>
              <a:t>Identifying the potential risks, challenges, and complexities of the IVA in terms of its functionality, performance, security, and privacy.</a:t>
            </a:r>
          </a:p>
          <a:p>
            <a:pPr>
              <a:lnSpc>
                <a:spcPct val="100000"/>
              </a:lnSpc>
            </a:pPr>
            <a:r>
              <a:rPr lang="en-IN" sz="1800"/>
              <a:t>Defining the scope of the testing and identifying the areas of the IVA that need to be tested, such as accuracy of responses, security of confidential information, usability, and compliance with data privacy regulations.</a:t>
            </a:r>
          </a:p>
          <a:p>
            <a:pPr>
              <a:lnSpc>
                <a:spcPct val="100000"/>
              </a:lnSpc>
            </a:pPr>
            <a:r>
              <a:rPr lang="en-IN" sz="1800"/>
              <a:t>Developing test cases that cover all the identified areas of testing and using a combination of manual and automated testing approaches.</a:t>
            </a:r>
          </a:p>
          <a:p>
            <a:pPr>
              <a:lnSpc>
                <a:spcPct val="100000"/>
              </a:lnSpc>
            </a:pPr>
            <a:r>
              <a:rPr lang="en-IN" sz="1800"/>
              <a:t>Defining key performance indicators (KPIs) that will be used to measure the performance and quality of the IVA over time.</a:t>
            </a:r>
          </a:p>
          <a:p>
            <a:pPr>
              <a:lnSpc>
                <a:spcPct val="100000"/>
              </a:lnSpc>
            </a:pPr>
            <a:r>
              <a:rPr lang="en-IN" sz="1800"/>
              <a:t>Creating a test environment that simulates the production environment and includes various configurations of hardware, software, and network connectivity.</a:t>
            </a:r>
          </a:p>
        </p:txBody>
      </p:sp>
      <p:grpSp>
        <p:nvGrpSpPr>
          <p:cNvPr id="172" name="Group 17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4"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spTree>
    <p:extLst>
      <p:ext uri="{BB962C8B-B14F-4D97-AF65-F5344CB8AC3E}">
        <p14:creationId xmlns:p14="http://schemas.microsoft.com/office/powerpoint/2010/main" val="66550159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9232B-033B-0777-BFF3-B5E1CE526774}"/>
              </a:ext>
            </a:extLst>
          </p:cNvPr>
          <p:cNvSpPr>
            <a:spLocks noGrp="1"/>
          </p:cNvSpPr>
          <p:nvPr>
            <p:ph idx="1"/>
          </p:nvPr>
        </p:nvSpPr>
        <p:spPr/>
        <p:txBody>
          <a:bodyPr vert="horz" lIns="91440" tIns="45720" rIns="91440" bIns="45720" rtlCol="0" anchor="t">
            <a:normAutofit/>
          </a:bodyPr>
          <a:lstStyle/>
          <a:p>
            <a:pPr marL="0" indent="0">
              <a:buNone/>
            </a:pPr>
            <a:endParaRPr lang="en-US" sz="1200"/>
          </a:p>
          <a:p>
            <a:endParaRPr lang="en-US"/>
          </a:p>
        </p:txBody>
      </p:sp>
      <p:sp>
        <p:nvSpPr>
          <p:cNvPr id="4" name="Content Placeholder 3">
            <a:extLst>
              <a:ext uri="{FF2B5EF4-FFF2-40B4-BE49-F238E27FC236}">
                <a16:creationId xmlns:a16="http://schemas.microsoft.com/office/drawing/2014/main" id="{AA8D1119-C980-F223-AA41-57F2E52405D4}"/>
              </a:ext>
            </a:extLst>
          </p:cNvPr>
          <p:cNvSpPr txBox="1">
            <a:spLocks/>
          </p:cNvSpPr>
          <p:nvPr/>
        </p:nvSpPr>
        <p:spPr>
          <a:xfrm>
            <a:off x="1024678" y="1160412"/>
            <a:ext cx="9905999" cy="4356100"/>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IN" sz="1800" b="1"/>
              <a:t>Challenges Faced::</a:t>
            </a:r>
          </a:p>
          <a:p>
            <a:r>
              <a:rPr lang="en-US" sz="1800"/>
              <a:t>The complexity of an IVA makes it challenging to test all possible scenarios and edge cases, which makes it difficult to ensure that the IVA is functioning accurately and securely.</a:t>
            </a:r>
          </a:p>
          <a:p>
            <a:r>
              <a:rPr lang="en-US" sz="1800"/>
              <a:t>The integration of the IVA with multiple systems and access to confidential information makes it critical to ensure that data privacy regulations such as GDPR are followed, which adds to the complexity of testing.</a:t>
            </a:r>
          </a:p>
          <a:p>
            <a:pPr>
              <a:lnSpc>
                <a:spcPct val="130000"/>
              </a:lnSpc>
            </a:pPr>
            <a:r>
              <a:rPr lang="en-US" sz="1800"/>
              <a:t>The use of AI in the IVA makes it challenging to predict the responses and behavior of the IVA, making it difficult to develop accurate and complete test cases.</a:t>
            </a:r>
          </a:p>
          <a:p>
            <a:pPr>
              <a:lnSpc>
                <a:spcPct val="130000"/>
              </a:lnSpc>
            </a:pPr>
            <a:r>
              <a:rPr lang="en-US" sz="1800"/>
              <a:t>The seamless user experience is critical for the success of the IVA, making it essential to test the usability and user experience of the IVA, which can be subjective and challenging to quantify.</a:t>
            </a:r>
          </a:p>
          <a:p>
            <a:pPr>
              <a:lnSpc>
                <a:spcPct val="130000"/>
              </a:lnSpc>
            </a:pPr>
            <a:r>
              <a:rPr lang="en-US" sz="1800"/>
              <a:t>The KPIs need to be defined carefully to ensure that they are meaningful and relevant, which requires a deep understanding of the objectives of the IVA and the expectations of the organization's stakeholders.</a:t>
            </a:r>
          </a:p>
        </p:txBody>
      </p:sp>
    </p:spTree>
    <p:extLst>
      <p:ext uri="{BB962C8B-B14F-4D97-AF65-F5344CB8AC3E}">
        <p14:creationId xmlns:p14="http://schemas.microsoft.com/office/powerpoint/2010/main" val="319060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a:t>Thank you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7E65FAE0361B4C80215FD3F0715ADD" ma:contentTypeVersion="14" ma:contentTypeDescription="Create a new document." ma:contentTypeScope="" ma:versionID="abf3b0145b668acda83a1938f033469f">
  <xsd:schema xmlns:xsd="http://www.w3.org/2001/XMLSchema" xmlns:xs="http://www.w3.org/2001/XMLSchema" xmlns:p="http://schemas.microsoft.com/office/2006/metadata/properties" xmlns:ns3="cd905dfe-dac0-40ad-8566-429a40eec4a0" xmlns:ns4="bc4c49d4-810c-4ace-b11e-59a845fb878f" targetNamespace="http://schemas.microsoft.com/office/2006/metadata/properties" ma:root="true" ma:fieldsID="b773d0a5b981a6c22e9b477d0e63a0df" ns3:_="" ns4:_="">
    <xsd:import namespace="cd905dfe-dac0-40ad-8566-429a40eec4a0"/>
    <xsd:import namespace="bc4c49d4-810c-4ace-b11e-59a845fb87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905dfe-dac0-40ad-8566-429a40eec4a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4c49d4-810c-4ace-b11e-59a845fb87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c4c49d4-810c-4ace-b11e-59a845fb878f" xsi:nil="true"/>
    <_activity xmlns="bc4c49d4-810c-4ace-b11e-59a845fb878f"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C2F3976F-7F30-4E6B-8510-5C351EE4B006}">
  <ds:schemaRefs>
    <ds:schemaRef ds:uri="bc4c49d4-810c-4ace-b11e-59a845fb878f"/>
    <ds:schemaRef ds:uri="cd905dfe-dac0-40ad-8566-429a40eec4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18BD99-41E9-467C-9777-74587F831718}">
  <ds:schemaRefs>
    <ds:schemaRef ds:uri="bc4c49d4-810c-4ace-b11e-59a845fb878f"/>
    <ds:schemaRef ds:uri="cd905dfe-dac0-40ad-8566-429a40eec4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Modern design</Template>
  <Application>Microsoft Office PowerPoint</Application>
  <PresentationFormat>Widescreen</PresentationFormat>
  <Slides>8</Slides>
  <Notes>6</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Circuit</vt:lpstr>
      <vt:lpstr>Team Hunters</vt:lpstr>
      <vt:lpstr>Problems</vt:lpstr>
      <vt:lpstr>Prime Video Automation Testing </vt:lpstr>
      <vt:lpstr>Get Nth Rank Student</vt:lpstr>
      <vt:lpstr>Here are the results: </vt:lpstr>
      <vt:lpstr>Test Strategy Document for “GOOFY”</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Hunters</dc:title>
  <dc:creator>Mukul Sharma</dc:creator>
  <cp:revision>2</cp:revision>
  <dcterms:created xsi:type="dcterms:W3CDTF">2023-04-26T12:11:54Z</dcterms:created>
  <dcterms:modified xsi:type="dcterms:W3CDTF">2023-04-26T13:09:07Z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0x010100227E65FAE0361B4C80215FD3F0715ADD</vt:lpwstr>
  </property>
</Properties>
</file>